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94" r:id="rId1"/>
  </p:sldMasterIdLst>
  <p:notesMasterIdLst>
    <p:notesMasterId r:id="rId21"/>
  </p:notesMasterIdLst>
  <p:sldIdLst>
    <p:sldId id="256" r:id="rId2"/>
    <p:sldId id="290" r:id="rId3"/>
    <p:sldId id="310" r:id="rId4"/>
    <p:sldId id="311" r:id="rId5"/>
    <p:sldId id="296" r:id="rId6"/>
    <p:sldId id="297" r:id="rId7"/>
    <p:sldId id="298" r:id="rId8"/>
    <p:sldId id="300" r:id="rId9"/>
    <p:sldId id="301" r:id="rId10"/>
    <p:sldId id="302" r:id="rId11"/>
    <p:sldId id="303" r:id="rId12"/>
    <p:sldId id="305" r:id="rId13"/>
    <p:sldId id="304" r:id="rId14"/>
    <p:sldId id="267" r:id="rId15"/>
    <p:sldId id="306" r:id="rId16"/>
    <p:sldId id="307" r:id="rId17"/>
    <p:sldId id="308" r:id="rId18"/>
    <p:sldId id="271" r:id="rId19"/>
    <p:sldId id="309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60"/>
  </p:normalViewPr>
  <p:slideViewPr>
    <p:cSldViewPr>
      <p:cViewPr varScale="1">
        <p:scale>
          <a:sx n="86" d="100"/>
          <a:sy n="86" d="100"/>
        </p:scale>
        <p:origin x="-1500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axId val="59861632"/>
        <c:axId val="59863424"/>
      </c:barChart>
      <c:catAx>
        <c:axId val="5986163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59863424"/>
        <c:crosses val="autoZero"/>
        <c:auto val="1"/>
        <c:lblAlgn val="ctr"/>
        <c:lblOffset val="100"/>
      </c:catAx>
      <c:valAx>
        <c:axId val="59863424"/>
        <c:scaling>
          <c:orientation val="minMax"/>
        </c:scaling>
        <c:axPos val="l"/>
        <c:majorGridlines/>
        <c:numFmt formatCode="General" sourceLinked="1"/>
        <c:tickLblPos val="nextTo"/>
        <c:crossAx val="59861632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D41A1-ECE0-4D7B-BF1D-B81A6F7DBE2C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F9E8D-8FC8-4EE5-B285-861084D99A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81189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F10EA040-B9ED-4088-BDEF-C1EDEEB2A633}" type="datetimeFigureOut">
              <a:rPr lang="ru-RU" smtClean="0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pPr>
              <a:defRPr/>
            </a:pPr>
            <a:fld id="{FE917294-D323-4C6B-92BA-7C28C9B5707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9FD435-15B3-4BA8-A4AE-241A28CC7E27}" type="datetimeFigureOut">
              <a:rPr lang="ru-RU" smtClean="0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F787A3-0365-4316-B1A6-76D2422A1B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8FC2EA-7E63-4D2F-8461-38C0710D8730}" type="datetimeFigureOut">
              <a:rPr lang="ru-RU" smtClean="0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ADAC8A-00DE-4993-8B98-BA5D61CFC5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706F83-405D-43D8-ADA5-BE2562E960DF}" type="datetimeFigureOut">
              <a:rPr lang="ru-RU" smtClean="0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DFED59-3D90-4489-95A9-1945475429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>
              <a:defRPr/>
            </a:pPr>
            <a:fld id="{F5B9F631-E250-4391-8756-D1AFF5C19393}" type="datetimeFigureOut">
              <a:rPr lang="ru-RU" smtClean="0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pPr>
              <a:defRPr/>
            </a:pPr>
            <a:fld id="{61F67B44-C3A4-4D8C-8170-E1726036B5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2D7635-4490-4C1E-A7FA-F4666477E999}" type="datetimeFigureOut">
              <a:rPr lang="ru-RU" smtClean="0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ABE43E-CF67-47E3-A8A0-D232A7E13B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AFFEBB-31C4-491B-A6A1-04E8BDF14C12}" type="datetimeFigureOut">
              <a:rPr lang="ru-RU" smtClean="0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67CF21-8788-4E4C-B295-2BFCAA5056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EAF4B4-9465-4377-AF0A-2A1928A7C161}" type="datetimeFigureOut">
              <a:rPr lang="ru-RU" smtClean="0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0E91C-9731-44E5-B6E4-5CE9B89E97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AE6F72-1E26-41F7-AAD2-43282B368374}" type="datetimeFigureOut">
              <a:rPr lang="ru-RU" smtClean="0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003163-4FDF-45B5-BA58-1DFB0D2894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F8FBC5-11CF-4FD5-B79F-07A0733397A4}" type="datetimeFigureOut">
              <a:rPr lang="ru-RU" smtClean="0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9BCF3-9CFA-4B82-AD64-C4CFFE7252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8AFB3-C9AC-4BFC-8899-37B5D568A8B5}" type="datetimeFigureOut">
              <a:rPr lang="ru-RU" smtClean="0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E64EEF-E8EA-463A-9241-06B867F370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DE4904D-89DD-4FCA-819F-3F48AC7D2DB3}" type="datetimeFigureOut">
              <a:rPr lang="ru-RU" smtClean="0"/>
              <a:pPr>
                <a:defRPr/>
              </a:pPr>
              <a:t>14.03.2022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AFB4C8E-EA05-4827-9AC9-886A6FD103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5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01" r:id="rId7"/>
    <p:sldLayoutId id="2147484302" r:id="rId8"/>
    <p:sldLayoutId id="2147484303" r:id="rId9"/>
    <p:sldLayoutId id="2147484304" r:id="rId10"/>
    <p:sldLayoutId id="214748430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civiledu.ru/result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22"/>
          <p:cNvSpPr>
            <a:spLocks noGrp="1"/>
          </p:cNvSpPr>
          <p:nvPr>
            <p:ph type="ctrTitle"/>
          </p:nvPr>
        </p:nvSpPr>
        <p:spPr>
          <a:xfrm>
            <a:off x="0" y="-357214"/>
            <a:ext cx="5214937" cy="36481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t-RU" sz="2400" dirty="0" smtClean="0"/>
              <a:t/>
            </a:r>
            <a:br>
              <a:rPr lang="tt-RU" sz="2400" dirty="0" smtClean="0"/>
            </a:br>
            <a:r>
              <a:rPr lang="tt-RU" sz="2400" dirty="0" smtClean="0"/>
              <a:t/>
            </a:r>
            <a:br>
              <a:rPr lang="tt-RU" sz="2400" dirty="0" smtClean="0"/>
            </a:br>
            <a:r>
              <a:rPr lang="tt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Государственное бюджетное общеобразовательное учреждение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«Казанская школа № 172 </a:t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детей с ограниченными возможностями здоровья»</a:t>
            </a:r>
            <a:endParaRPr lang="ru-RU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одзаголовок 23"/>
          <p:cNvSpPr>
            <a:spLocks noGrp="1"/>
          </p:cNvSpPr>
          <p:nvPr>
            <p:ph type="subTitle" idx="1"/>
          </p:nvPr>
        </p:nvSpPr>
        <p:spPr>
          <a:xfrm>
            <a:off x="395536" y="5003322"/>
            <a:ext cx="8062664" cy="1371600"/>
          </a:xfrm>
        </p:spPr>
        <p:txBody>
          <a:bodyPr>
            <a:normAutofit fontScale="40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2100" i="1" dirty="0" smtClean="0">
              <a:solidFill>
                <a:srgbClr val="7030A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6400" i="1" dirty="0" smtClean="0">
                <a:solidFill>
                  <a:srgbClr val="002060"/>
                </a:solidFill>
              </a:rPr>
              <a:t>420066, г.Казань, ул.Бондаренко, 29А                  тел/факс: </a:t>
            </a:r>
            <a:r>
              <a:rPr lang="tt-RU" sz="6400" i="1" dirty="0" smtClean="0">
                <a:solidFill>
                  <a:srgbClr val="002060"/>
                </a:solidFill>
              </a:rPr>
              <a:t>8 (843) </a:t>
            </a:r>
            <a:r>
              <a:rPr lang="ru-RU" sz="6400" i="1" dirty="0" smtClean="0">
                <a:solidFill>
                  <a:srgbClr val="002060"/>
                </a:solidFill>
              </a:rPr>
              <a:t>562-53-72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sz="6400" i="1" dirty="0" smtClean="0">
                <a:solidFill>
                  <a:srgbClr val="002060"/>
                </a:solidFill>
              </a:rPr>
              <a:t>e</a:t>
            </a:r>
            <a:r>
              <a:rPr lang="ru-RU" sz="6400" i="1" dirty="0" smtClean="0">
                <a:solidFill>
                  <a:srgbClr val="002060"/>
                </a:solidFill>
              </a:rPr>
              <a:t>-</a:t>
            </a:r>
            <a:r>
              <a:rPr lang="en-US" sz="6400" i="1" dirty="0" smtClean="0">
                <a:solidFill>
                  <a:srgbClr val="002060"/>
                </a:solidFill>
              </a:rPr>
              <a:t>mail</a:t>
            </a:r>
            <a:r>
              <a:rPr lang="ru-RU" sz="6400" i="1" dirty="0" smtClean="0">
                <a:solidFill>
                  <a:srgbClr val="002060"/>
                </a:solidFill>
              </a:rPr>
              <a:t>: </a:t>
            </a:r>
            <a:r>
              <a:rPr lang="en-US" sz="6400" i="1" dirty="0" smtClean="0">
                <a:solidFill>
                  <a:srgbClr val="002060"/>
                </a:solidFill>
              </a:rPr>
              <a:t>Ss</a:t>
            </a:r>
            <a:r>
              <a:rPr lang="ru-RU" sz="6400" i="1" dirty="0" smtClean="0">
                <a:solidFill>
                  <a:srgbClr val="002060"/>
                </a:solidFill>
              </a:rPr>
              <a:t>172.</a:t>
            </a:r>
            <a:r>
              <a:rPr lang="en-US" sz="6400" i="1" dirty="0" smtClean="0">
                <a:solidFill>
                  <a:srgbClr val="002060"/>
                </a:solidFill>
              </a:rPr>
              <a:t>kzn</a:t>
            </a:r>
            <a:r>
              <a:rPr lang="ru-RU" sz="6400" i="1" dirty="0" smtClean="0">
                <a:solidFill>
                  <a:srgbClr val="002060"/>
                </a:solidFill>
              </a:rPr>
              <a:t>@</a:t>
            </a:r>
            <a:r>
              <a:rPr lang="en-US" sz="6400" i="1" dirty="0" smtClean="0">
                <a:solidFill>
                  <a:srgbClr val="002060"/>
                </a:solidFill>
              </a:rPr>
              <a:t>tatar</a:t>
            </a:r>
            <a:r>
              <a:rPr lang="ru-RU" sz="6400" i="1" dirty="0" smtClean="0">
                <a:solidFill>
                  <a:srgbClr val="002060"/>
                </a:solidFill>
              </a:rPr>
              <a:t>.</a:t>
            </a:r>
            <a:r>
              <a:rPr lang="en-US" sz="6400" i="1" dirty="0" smtClean="0">
                <a:solidFill>
                  <a:srgbClr val="002060"/>
                </a:solidFill>
              </a:rPr>
              <a:t>ru</a:t>
            </a:r>
            <a:endParaRPr lang="ru-RU" sz="6400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60648"/>
            <a:ext cx="3960440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7467600" cy="8384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ГИА – 2021 года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22397356"/>
              </p:ext>
            </p:extLst>
          </p:nvPr>
        </p:nvGraphicFramePr>
        <p:xfrm>
          <a:off x="467544" y="1124746"/>
          <a:ext cx="8075240" cy="5184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8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188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188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188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398983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итогового сочинения (изложения)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11 классе за 3 года</a:t>
                      </a: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603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зачет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незачет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200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-20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9877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-20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9877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-202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Средний балл  </a:t>
            </a:r>
            <a:r>
              <a:rPr lang="ru-RU" b="1" dirty="0" smtClean="0"/>
              <a:t>ЕГЭ-11 </a:t>
            </a:r>
            <a:r>
              <a:rPr lang="ru-RU" b="1" dirty="0" smtClean="0"/>
              <a:t>за последние три года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2982239"/>
              </p:ext>
            </p:extLst>
          </p:nvPr>
        </p:nvGraphicFramePr>
        <p:xfrm>
          <a:off x="457200" y="1219200"/>
          <a:ext cx="8229600" cy="519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="" xmlns:a16="http://schemas.microsoft.com/office/drawing/2014/main" val="2774824896"/>
                    </a:ext>
                  </a:extLst>
                </a:gridCol>
                <a:gridCol w="2057400">
                  <a:extLst>
                    <a:ext uri="{9D8B030D-6E8A-4147-A177-3AD203B41FA5}">
                      <a16:colId xmlns="" xmlns:a16="http://schemas.microsoft.com/office/drawing/2014/main" val="823795288"/>
                    </a:ext>
                  </a:extLst>
                </a:gridCol>
                <a:gridCol w="2057400">
                  <a:extLst>
                    <a:ext uri="{9D8B030D-6E8A-4147-A177-3AD203B41FA5}">
                      <a16:colId xmlns="" xmlns:a16="http://schemas.microsoft.com/office/drawing/2014/main" val="151548860"/>
                    </a:ext>
                  </a:extLst>
                </a:gridCol>
                <a:gridCol w="2057400">
                  <a:extLst>
                    <a:ext uri="{9D8B030D-6E8A-4147-A177-3AD203B41FA5}">
                      <a16:colId xmlns="" xmlns:a16="http://schemas.microsoft.com/office/drawing/2014/main" val="281619069"/>
                    </a:ext>
                  </a:extLst>
                </a:gridCol>
              </a:tblGrid>
              <a:tr h="1038504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2018-2019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2019-2020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2020-2021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83975009"/>
                  </a:ext>
                </a:extLst>
              </a:tr>
              <a:tr h="103850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(П)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98390446"/>
                  </a:ext>
                </a:extLst>
              </a:tr>
              <a:tr h="103850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24270493"/>
                  </a:ext>
                </a:extLst>
              </a:tr>
              <a:tr h="103850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29475809"/>
                  </a:ext>
                </a:extLst>
              </a:tr>
              <a:tr h="103850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34609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49093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/>
              <a:t>Высокобальники</a:t>
            </a:r>
            <a:r>
              <a:rPr lang="ru-RU" b="1" dirty="0" smtClean="0"/>
              <a:t> на ЕГЭ-11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511177954"/>
              </p:ext>
            </p:extLst>
          </p:nvPr>
        </p:nvGraphicFramePr>
        <p:xfrm>
          <a:off x="457200" y="1219200"/>
          <a:ext cx="8229600" cy="5207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0544">
                  <a:extLst>
                    <a:ext uri="{9D8B030D-6E8A-4147-A177-3AD203B41FA5}">
                      <a16:colId xmlns="" xmlns:a16="http://schemas.microsoft.com/office/drawing/2014/main" val="1515834955"/>
                    </a:ext>
                  </a:extLst>
                </a:gridCol>
                <a:gridCol w="3816424">
                  <a:extLst>
                    <a:ext uri="{9D8B030D-6E8A-4147-A177-3AD203B41FA5}">
                      <a16:colId xmlns="" xmlns:a16="http://schemas.microsoft.com/office/drawing/2014/main" val="621665030"/>
                    </a:ext>
                  </a:extLst>
                </a:gridCol>
                <a:gridCol w="2602632">
                  <a:extLst>
                    <a:ext uri="{9D8B030D-6E8A-4147-A177-3AD203B41FA5}">
                      <a16:colId xmlns="" xmlns:a16="http://schemas.microsoft.com/office/drawing/2014/main" val="2655659866"/>
                    </a:ext>
                  </a:extLst>
                </a:gridCol>
              </a:tblGrid>
              <a:tr h="902811">
                <a:tc>
                  <a:txBody>
                    <a:bodyPr/>
                    <a:lstStyle/>
                    <a:p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балл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79592570"/>
                  </a:ext>
                </a:extLst>
              </a:tr>
              <a:tr h="902811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(учитель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Дер-а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В.В.)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22402143"/>
                  </a:ext>
                </a:extLst>
              </a:tr>
              <a:tr h="902811">
                <a:tc rowSpan="2"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(учитель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Дер-а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В.В.)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05266178"/>
                  </a:ext>
                </a:extLst>
              </a:tr>
              <a:tr h="902811">
                <a:tc vMerge="1">
                  <a:txBody>
                    <a:bodyPr/>
                    <a:lstStyle/>
                    <a:p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 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(учитель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Дер-а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В.В.)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77197319"/>
                  </a:ext>
                </a:extLst>
              </a:tr>
              <a:tr h="902811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(учитель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Сем-а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Е.П.)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88, 92, 96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89404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279800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Средний балл ГВЭ –9 за  три года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532372460"/>
              </p:ext>
            </p:extLst>
          </p:nvPr>
        </p:nvGraphicFramePr>
        <p:xfrm>
          <a:off x="457200" y="1143000"/>
          <a:ext cx="822960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="" xmlns:a16="http://schemas.microsoft.com/office/drawing/2014/main" val="65939002"/>
                    </a:ext>
                  </a:extLst>
                </a:gridCol>
                <a:gridCol w="2057400">
                  <a:extLst>
                    <a:ext uri="{9D8B030D-6E8A-4147-A177-3AD203B41FA5}">
                      <a16:colId xmlns="" xmlns:a16="http://schemas.microsoft.com/office/drawing/2014/main" val="3517658083"/>
                    </a:ext>
                  </a:extLst>
                </a:gridCol>
                <a:gridCol w="2057400">
                  <a:extLst>
                    <a:ext uri="{9D8B030D-6E8A-4147-A177-3AD203B41FA5}">
                      <a16:colId xmlns="" xmlns:a16="http://schemas.microsoft.com/office/drawing/2014/main" val="3970442502"/>
                    </a:ext>
                  </a:extLst>
                </a:gridCol>
                <a:gridCol w="2057400">
                  <a:extLst>
                    <a:ext uri="{9D8B030D-6E8A-4147-A177-3AD203B41FA5}">
                      <a16:colId xmlns="" xmlns:a16="http://schemas.microsoft.com/office/drawing/2014/main" val="3505039785"/>
                    </a:ext>
                  </a:extLst>
                </a:gridCol>
              </a:tblGrid>
              <a:tr h="701824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2017-2018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2018-2019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2020-2021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4567291"/>
                  </a:ext>
                </a:extLst>
              </a:tr>
              <a:tr h="155408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4,6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4,2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2716508"/>
                  </a:ext>
                </a:extLst>
              </a:tr>
              <a:tr h="155408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3,63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3,2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120068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31449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609" y="94723"/>
            <a:ext cx="7467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Олимпиадное движение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72412" y="688431"/>
            <a:ext cx="7858449" cy="50832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18473251"/>
              </p:ext>
            </p:extLst>
          </p:nvPr>
        </p:nvGraphicFramePr>
        <p:xfrm>
          <a:off x="-18190" y="695012"/>
          <a:ext cx="9054685" cy="215722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4851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89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083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9228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8295">
                <a:tc gridSpan="4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b="1" dirty="0" smtClean="0"/>
                        <a:t>Результаты  участия  во Всероссийской и Республиканской олимпиадах школьников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97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Школьный 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Муниципальный  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Региональный уровень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263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263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00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-</a:t>
                      </a:r>
                      <a:endParaRPr lang="ru-RU" sz="2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767424729"/>
              </p:ext>
            </p:extLst>
          </p:nvPr>
        </p:nvGraphicFramePr>
        <p:xfrm>
          <a:off x="26478" y="3017303"/>
          <a:ext cx="9162190" cy="13165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084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176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3607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38847">
                <a:tc gridSpan="3">
                  <a:txBody>
                    <a:bodyPr/>
                    <a:lstStyle/>
                    <a:p>
                      <a:pPr algn="ctr"/>
                      <a:r>
                        <a:rPr lang="ru-RU" sz="1900" dirty="0" err="1" smtClean="0"/>
                        <a:t>Метапредметная</a:t>
                      </a:r>
                      <a:r>
                        <a:rPr lang="ru-RU" sz="1900" baseline="0" dirty="0" smtClean="0"/>
                        <a:t> олимпиада «Все обо всем», декабрь 2021г.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64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Общее количество участников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Призеры и победители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 %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129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 13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7%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18341174"/>
              </p:ext>
            </p:extLst>
          </p:nvPr>
        </p:nvGraphicFramePr>
        <p:xfrm>
          <a:off x="-18191" y="4359130"/>
          <a:ext cx="9206858" cy="120275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28001">
                  <a:extLst>
                    <a:ext uri="{9D8B030D-6E8A-4147-A177-3AD203B41FA5}">
                      <a16:colId xmlns="" xmlns:a16="http://schemas.microsoft.com/office/drawing/2014/main" val="2010740533"/>
                    </a:ext>
                  </a:extLst>
                </a:gridCol>
                <a:gridCol w="3333835">
                  <a:extLst>
                    <a:ext uri="{9D8B030D-6E8A-4147-A177-3AD203B41FA5}">
                      <a16:colId xmlns="" xmlns:a16="http://schemas.microsoft.com/office/drawing/2014/main" val="510220580"/>
                    </a:ext>
                  </a:extLst>
                </a:gridCol>
                <a:gridCol w="1845022">
                  <a:extLst>
                    <a:ext uri="{9D8B030D-6E8A-4147-A177-3AD203B41FA5}">
                      <a16:colId xmlns="" xmlns:a16="http://schemas.microsoft.com/office/drawing/2014/main" val="3568961825"/>
                    </a:ext>
                  </a:extLst>
                </a:gridCol>
              </a:tblGrid>
              <a:tr h="391078">
                <a:tc gridSpan="3"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Всероссийская очная олимпиада школьников 2-6 классов «Аксиома»</a:t>
                      </a:r>
                      <a:endParaRPr lang="ru-RU" sz="19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68534242"/>
                  </a:ext>
                </a:extLst>
              </a:tr>
              <a:tr h="41406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Общее количество участников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Призеры и победители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 %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14196994"/>
                  </a:ext>
                </a:extLst>
              </a:tr>
              <a:tr h="39761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 31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38%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81867524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56856520"/>
              </p:ext>
            </p:extLst>
          </p:nvPr>
        </p:nvGraphicFramePr>
        <p:xfrm>
          <a:off x="-18191" y="5587171"/>
          <a:ext cx="9206858" cy="120275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28001">
                  <a:extLst>
                    <a:ext uri="{9D8B030D-6E8A-4147-A177-3AD203B41FA5}">
                      <a16:colId xmlns="" xmlns:a16="http://schemas.microsoft.com/office/drawing/2014/main" val="2010740533"/>
                    </a:ext>
                  </a:extLst>
                </a:gridCol>
                <a:gridCol w="3333835">
                  <a:extLst>
                    <a:ext uri="{9D8B030D-6E8A-4147-A177-3AD203B41FA5}">
                      <a16:colId xmlns="" xmlns:a16="http://schemas.microsoft.com/office/drawing/2014/main" val="510220580"/>
                    </a:ext>
                  </a:extLst>
                </a:gridCol>
                <a:gridCol w="1845022">
                  <a:extLst>
                    <a:ext uri="{9D8B030D-6E8A-4147-A177-3AD203B41FA5}">
                      <a16:colId xmlns="" xmlns:a16="http://schemas.microsoft.com/office/drawing/2014/main" val="3568961825"/>
                    </a:ext>
                  </a:extLst>
                </a:gridCol>
              </a:tblGrid>
              <a:tr h="391078">
                <a:tc gridSpan="3"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Всероссийская очная  олимпиада школьников 1-5 классов «Горизонт»</a:t>
                      </a:r>
                      <a:endParaRPr lang="ru-RU" sz="19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68534242"/>
                  </a:ext>
                </a:extLst>
              </a:tr>
              <a:tr h="41406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Общее количество участников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Призеры и победители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 %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14196994"/>
                  </a:ext>
                </a:extLst>
              </a:tr>
              <a:tr h="39761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 31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32%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818675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19" y="273050"/>
            <a:ext cx="8280919" cy="3698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ТРУДОУСТРОЙСТВО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57158" y="714356"/>
            <a:ext cx="3657600" cy="500066"/>
          </a:xfrm>
        </p:spPr>
        <p:txBody>
          <a:bodyPr/>
          <a:lstStyle/>
          <a:p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9 класса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343400" y="714356"/>
            <a:ext cx="3657600" cy="500066"/>
          </a:xfrm>
        </p:spPr>
        <p:txBody>
          <a:bodyPr/>
          <a:lstStyle/>
          <a:p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11 класса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="" xmlns:p14="http://schemas.microsoft.com/office/powerpoint/2010/main" val="2121004171"/>
              </p:ext>
            </p:extLst>
          </p:nvPr>
        </p:nvGraphicFramePr>
        <p:xfrm>
          <a:off x="251519" y="1475501"/>
          <a:ext cx="4032449" cy="5029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47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4340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048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7768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2170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4205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ССУЗы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инвалидности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959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9959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9959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3249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32491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Поступление </a:t>
                      </a: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20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ССУЗы</a:t>
                      </a: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20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37%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" name="Содержимое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241480854"/>
              </p:ext>
            </p:extLst>
          </p:nvPr>
        </p:nvGraphicFramePr>
        <p:xfrm>
          <a:off x="4371974" y="1475502"/>
          <a:ext cx="4304482" cy="50434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6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75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120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3209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7611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04222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ВУЗы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ССУЗы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Работают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85337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5337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8533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8330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24286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Поступление в ВУЗы – 71%,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</a:t>
                      </a:r>
                      <a:r>
                        <a:rPr lang="ru-RU" sz="2000" b="1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ССУЗы</a:t>
                      </a:r>
                      <a:r>
                        <a:rPr lang="ru-RU" sz="20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24%.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работа </a:t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(наиболее значимые мероприятия)</a:t>
            </a:r>
            <a:b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2924944"/>
            <a:ext cx="8784976" cy="381642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3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Лауреты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Международного фестиваль-конкурса 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«Путь к Вифлеемской звезде» в номинации «Художественное слово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январь, 2021 года; </a:t>
            </a:r>
          </a:p>
          <a:p>
            <a:pPr algn="just"/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</a:t>
            </a:r>
            <a:r>
              <a:rPr lang="en-US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VIII 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республиканского творческого конкурса «Мы граждане России» в номинации «Я будущий избиратель» декабрь, 2021 года;</a:t>
            </a:r>
          </a:p>
          <a:p>
            <a:pPr algn="just"/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степени республиканского конкурса чтецов по Брайлю «</a:t>
            </a:r>
            <a:r>
              <a:rPr lang="ru-RU" sz="23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Суперчитатель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март, 2021 года;</a:t>
            </a:r>
          </a:p>
          <a:p>
            <a:pPr algn="just"/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Дипломанты </a:t>
            </a:r>
            <a:r>
              <a:rPr lang="en-US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открытый фестиваль творчества людей с ограниченными возможностями здоровья «Возьмемся за руки, друзья!» в номинации «Музыкальный калейдоскоп» декабрь, 2021 года;</a:t>
            </a:r>
          </a:p>
          <a:p>
            <a:pPr algn="just"/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дистанционного конкурса чтецов стихотворений и исполнителей печен на татарском языке «Без </a:t>
            </a:r>
            <a:r>
              <a:rPr lang="ru-RU" sz="23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булдырабыз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среди школьников г. Казани с ограниченными возможностями;</a:t>
            </a:r>
          </a:p>
          <a:p>
            <a:pPr algn="just"/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Всероссийского творческого конкурса 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ОВЗ 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«Радости весны» июнь, 2021 года;</a:t>
            </a:r>
          </a:p>
          <a:p>
            <a:pPr algn="just"/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за </a:t>
            </a:r>
            <a:r>
              <a:rPr lang="en-US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место во Всероссийском дне бега «Кросс Нации – 2021»</a:t>
            </a: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980728"/>
            <a:ext cx="2448272" cy="18722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8208" y="962725"/>
            <a:ext cx="2437928" cy="18902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962724"/>
            <a:ext cx="2376264" cy="18902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422699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Профориентационная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1495054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республиканского этапа VII Национального чемпионата по профессиональному мастерству среди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инвалидов и лиц с ОВЗ «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Абилимпикс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 РТ в 2021 г.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1845568"/>
          </a:xfrm>
        </p:spPr>
        <p:txBody>
          <a:bodyPr>
            <a:normAutofit/>
          </a:bodyPr>
          <a:lstStyle/>
          <a:p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социально-значимом проекте УУ «ТИСБИ» для детей с нарушением слуха и  зрения «Профессиональное образование – путь к успеху»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3789040"/>
            <a:ext cx="4038600" cy="23831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01008"/>
            <a:ext cx="397922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924944"/>
            <a:ext cx="3379721" cy="3463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9144000" cy="65403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Школьная инфраструктура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785784" y="785794"/>
          <a:ext cx="7818663" cy="5414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45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80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20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440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15654"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Кол-во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2925">
                <a:tc gridSpan="2">
                  <a:txBody>
                    <a:bodyPr/>
                    <a:lstStyle/>
                    <a:p>
                      <a:r>
                        <a:rPr lang="ru-RU" sz="1600" b="1" dirty="0" smtClean="0"/>
                        <a:t>Учебных</a:t>
                      </a:r>
                      <a:r>
                        <a:rPr lang="ru-RU" sz="1600" b="1" baseline="0" dirty="0" smtClean="0"/>
                        <a:t> кабинетов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2925">
                <a:tc gridSpan="2">
                  <a:txBody>
                    <a:bodyPr/>
                    <a:lstStyle/>
                    <a:p>
                      <a:r>
                        <a:rPr lang="ru-RU" sz="1600" b="1" dirty="0" err="1" smtClean="0"/>
                        <a:t>МФУ\принтеры</a:t>
                      </a:r>
                      <a:r>
                        <a:rPr lang="ru-RU" sz="1600" b="1" dirty="0" smtClean="0"/>
                        <a:t>  для организации</a:t>
                      </a:r>
                      <a:r>
                        <a:rPr lang="ru-RU" sz="1600" b="1" baseline="0" dirty="0" smtClean="0"/>
                        <a:t> учебной деятельности</a:t>
                      </a:r>
                      <a:endParaRPr lang="ru-RU" sz="16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2/11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5/13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15654">
                <a:tc gridSpan="2">
                  <a:txBody>
                    <a:bodyPr/>
                    <a:lstStyle/>
                    <a:p>
                      <a:r>
                        <a:rPr lang="ru-RU" sz="1600" b="1" dirty="0" smtClean="0"/>
                        <a:t>Ноутбуки</a:t>
                      </a:r>
                      <a:r>
                        <a:rPr lang="ru-RU" sz="1600" b="1" baseline="0" dirty="0" smtClean="0"/>
                        <a:t> для детей</a:t>
                      </a:r>
                      <a:endParaRPr lang="ru-RU" sz="16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15654">
                <a:tc gridSpan="2">
                  <a:txBody>
                    <a:bodyPr/>
                    <a:lstStyle/>
                    <a:p>
                      <a:r>
                        <a:rPr lang="ru-RU" sz="1600" b="1" dirty="0" smtClean="0"/>
                        <a:t>Ноутбуки для учителей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</a:t>
                      </a:r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15654">
                <a:tc gridSpan="2">
                  <a:txBody>
                    <a:bodyPr/>
                    <a:lstStyle/>
                    <a:p>
                      <a:r>
                        <a:rPr lang="ru-RU" sz="1600" b="1" dirty="0" smtClean="0"/>
                        <a:t>Интерактивные </a:t>
                      </a:r>
                      <a:r>
                        <a:rPr lang="ru-RU" sz="1600" b="1" dirty="0" err="1" smtClean="0"/>
                        <a:t>доски\проекторы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14/17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14/17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15654">
                <a:tc gridSpan="2">
                  <a:txBody>
                    <a:bodyPr/>
                    <a:lstStyle/>
                    <a:p>
                      <a:r>
                        <a:rPr lang="ru-RU" sz="1600" b="1" dirty="0" smtClean="0"/>
                        <a:t>Видеокамеры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15654">
                <a:tc gridSpan="2">
                  <a:txBody>
                    <a:bodyPr/>
                    <a:lstStyle/>
                    <a:p>
                      <a:r>
                        <a:rPr lang="en-US" sz="1600" b="1" dirty="0" err="1" smtClean="0"/>
                        <a:t>Wifi</a:t>
                      </a:r>
                      <a:r>
                        <a:rPr lang="ru-RU" sz="1600" b="1" dirty="0" smtClean="0"/>
                        <a:t> –точки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717431">
                <a:tc gridSpan="2">
                  <a:txBody>
                    <a:bodyPr/>
                    <a:lstStyle/>
                    <a:p>
                      <a:r>
                        <a:rPr lang="ru-RU" sz="1600" b="1" dirty="0" smtClean="0"/>
                        <a:t>Спортзал, актовый зал, столовая, библиотека, медицинский кабинет, </a:t>
                      </a:r>
                      <a:r>
                        <a:rPr lang="ru-RU" sz="1600" b="1" dirty="0" err="1" smtClean="0"/>
                        <a:t>каб</a:t>
                      </a:r>
                      <a:r>
                        <a:rPr lang="ru-RU" sz="1600" b="1" dirty="0" smtClean="0"/>
                        <a:t> логопеда, </a:t>
                      </a:r>
                      <a:r>
                        <a:rPr lang="ru-RU" sz="1600" b="1" dirty="0" err="1" smtClean="0"/>
                        <a:t>каб</a:t>
                      </a:r>
                      <a:r>
                        <a:rPr lang="ru-RU" sz="1600" b="1" dirty="0" smtClean="0"/>
                        <a:t> психолога, </a:t>
                      </a:r>
                      <a:r>
                        <a:rPr lang="ru-RU" sz="1600" b="1" dirty="0" err="1" smtClean="0"/>
                        <a:t>каб</a:t>
                      </a:r>
                      <a:r>
                        <a:rPr lang="ru-RU" sz="1600" b="1" dirty="0" smtClean="0"/>
                        <a:t> тифлопедагога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 </a:t>
                      </a:r>
                    </a:p>
                    <a:p>
                      <a:pPr algn="ctr"/>
                      <a:r>
                        <a:rPr lang="ru-RU" dirty="0"/>
                        <a:t>по 1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 </a:t>
                      </a:r>
                    </a:p>
                    <a:p>
                      <a:pPr algn="ctr"/>
                      <a:r>
                        <a:rPr lang="ru-RU" dirty="0"/>
                        <a:t>по 1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15654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Библиотечный фонд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57686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Учебная 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\ художественная литературы</a:t>
                      </a:r>
                      <a:endParaRPr lang="ru-RU" sz="1600" b="1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3103/3276 </a:t>
                      </a:r>
                      <a:r>
                        <a:rPr lang="ru-RU" dirty="0" smtClean="0"/>
                        <a:t>шт.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1565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Образовательные ресурсы по Брайлю</a:t>
                      </a:r>
                      <a:endParaRPr lang="ru-RU" sz="1600" b="1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1997    шт.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85728"/>
            <a:ext cx="7417321" cy="55098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Отчет об исполнении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пфхд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2021г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626098387"/>
              </p:ext>
            </p:extLst>
          </p:nvPr>
        </p:nvGraphicFramePr>
        <p:xfrm>
          <a:off x="899593" y="980728"/>
          <a:ext cx="7704856" cy="5328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8141"/>
                <a:gridCol w="1527817"/>
                <a:gridCol w="1419305"/>
                <a:gridCol w="1609593"/>
              </a:tblGrid>
              <a:tr h="852530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 плану (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Фактически (кассовое исполнение)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Процент исполнения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37691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Остаток средств на начало года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44791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Поступление ,всего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35128,1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35128,1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69712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гос.задание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32770,50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32770,50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42626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иные цели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2327,8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2327,8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42626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Собственные доходы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29,8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29,8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426265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Выплаты, всего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65882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гос.задание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32190,1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32190,1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42626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иные цели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2327,8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2327,8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42626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Деньги федеральные на питание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502,3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502,3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7467600" cy="5111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Нормативно-правовая база школы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91849410"/>
              </p:ext>
            </p:extLst>
          </p:nvPr>
        </p:nvGraphicFramePr>
        <p:xfrm>
          <a:off x="107505" y="3507824"/>
          <a:ext cx="864096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004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8080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 образования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Классы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Направленность образовательной программы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Вариант</a:t>
                      </a:r>
                      <a:r>
                        <a:rPr lang="ru-RU" sz="1400" baseline="0" dirty="0" smtClean="0"/>
                        <a:t> учебного плана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5703">
                <a:tc>
                  <a:txBody>
                    <a:bodyPr/>
                    <a:lstStyle/>
                    <a:p>
                      <a:r>
                        <a:rPr lang="ru-RU" dirty="0" smtClean="0"/>
                        <a:t>Начальное</a:t>
                      </a:r>
                    </a:p>
                    <a:p>
                      <a:r>
                        <a:rPr lang="ru-RU" dirty="0" smtClean="0"/>
                        <a:t>общее</a:t>
                      </a:r>
                    </a:p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1 - 5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АООП НОО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ФГОС для детей с ОВЗ (4.2,</a:t>
                      </a:r>
                      <a:r>
                        <a:rPr lang="ru-RU" baseline="0" dirty="0" smtClean="0"/>
                        <a:t> 4.3, 3.2, 3.3, 3.4), 2016 г.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5703"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Основное общее</a:t>
                      </a:r>
                    </a:p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6 - 10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АООП ООО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 ФГОС ООО, 2019 г.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5703"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Среднее общее</a:t>
                      </a:r>
                    </a:p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10 - 11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АООП СОО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 ФГОС СОО, 2020 г.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8913" name="Picture 1" descr="C:\Users\User\Downloads\образ дея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714356"/>
            <a:ext cx="1928826" cy="2728356"/>
          </a:xfrm>
          <a:prstGeom prst="rect">
            <a:avLst/>
          </a:prstGeom>
          <a:noFill/>
        </p:spPr>
      </p:pic>
      <p:pic>
        <p:nvPicPr>
          <p:cNvPr id="38914" name="Picture 2" descr="C:\Users\User\Downloads\аккредитац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714356"/>
            <a:ext cx="1928826" cy="2728355"/>
          </a:xfrm>
          <a:prstGeom prst="rect">
            <a:avLst/>
          </a:prstGeom>
          <a:noFill/>
        </p:spPr>
      </p:pic>
      <p:pic>
        <p:nvPicPr>
          <p:cNvPr id="38915" name="Picture 3" descr="C:\Users\User\Downloads\мед. дея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613306"/>
            <a:ext cx="2000264" cy="28294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4670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402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Показатели качества государственной услуги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692696"/>
          <a:ext cx="8291264" cy="5688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2816"/>
                <a:gridCol w="2072816"/>
                <a:gridCol w="2072816"/>
                <a:gridCol w="2072816"/>
              </a:tblGrid>
              <a:tr h="419794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Надомное обучение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7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СОО</a:t>
                      </a:r>
                      <a:endParaRPr lang="ru-RU" dirty="0"/>
                    </a:p>
                  </a:txBody>
                  <a:tcPr/>
                </a:tc>
              </a:tr>
              <a:tr h="46615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Число обучающихся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14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/>
                </a:tc>
              </a:tr>
              <a:tr h="46615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Успеваемость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98%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100%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100%</a:t>
                      </a:r>
                      <a:endParaRPr lang="ru-RU" sz="2400" dirty="0"/>
                    </a:p>
                  </a:txBody>
                  <a:tcPr/>
                </a:tc>
              </a:tr>
              <a:tr h="46615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Качество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49,7%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52%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100%</a:t>
                      </a:r>
                      <a:endParaRPr lang="ru-RU" sz="2400" dirty="0"/>
                    </a:p>
                  </a:txBody>
                  <a:tcPr/>
                </a:tc>
              </a:tr>
              <a:tr h="120487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Доля родителей, удовлетворенных </a:t>
                      </a:r>
                      <a:r>
                        <a:rPr lang="ru-RU" sz="1600" baseline="0" dirty="0" smtClean="0"/>
                        <a:t> образовательной услугой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100%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100%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100%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  <a:tr h="66076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Доля обоснованных жалоб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0</a:t>
                      </a:r>
                      <a:endParaRPr lang="ru-RU" sz="2400" dirty="0"/>
                    </a:p>
                  </a:txBody>
                  <a:tcPr/>
                </a:tc>
              </a:tr>
              <a:tr h="158493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Доля обучающихся, подтвердивших свои знания и продолживших получение образования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100%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100%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402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Показатели качества государственной услуги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692696"/>
          <a:ext cx="8291264" cy="5769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2816"/>
                <a:gridCol w="2072816"/>
                <a:gridCol w="2072816"/>
                <a:gridCol w="2072816"/>
              </a:tblGrid>
              <a:tr h="430315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Очное обучение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03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СОО</a:t>
                      </a:r>
                      <a:endParaRPr lang="ru-RU" dirty="0"/>
                    </a:p>
                  </a:txBody>
                  <a:tcPr/>
                </a:tc>
              </a:tr>
              <a:tr h="43031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Число обучающихся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58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53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12</a:t>
                      </a:r>
                      <a:endParaRPr lang="ru-RU" sz="2400" dirty="0"/>
                    </a:p>
                  </a:txBody>
                  <a:tcPr/>
                </a:tc>
              </a:tr>
              <a:tr h="43031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Успеваемость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100%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98%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100%</a:t>
                      </a:r>
                      <a:endParaRPr lang="ru-RU" sz="2400" dirty="0"/>
                    </a:p>
                  </a:txBody>
                  <a:tcPr/>
                </a:tc>
              </a:tr>
              <a:tr h="43031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Качество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51%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62%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53%</a:t>
                      </a:r>
                      <a:endParaRPr lang="ru-RU" sz="2400" dirty="0"/>
                    </a:p>
                  </a:txBody>
                  <a:tcPr/>
                </a:tc>
              </a:tr>
              <a:tr h="123506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Доля родителей, удовлетворенных </a:t>
                      </a:r>
                      <a:r>
                        <a:rPr lang="ru-RU" sz="1600" baseline="0" dirty="0" smtClean="0"/>
                        <a:t> образовательной услугой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100%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100%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100%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  <a:tr h="67732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Доля обоснованных жалоб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0</a:t>
                      </a:r>
                      <a:endParaRPr lang="ru-RU" sz="2400" dirty="0"/>
                    </a:p>
                  </a:txBody>
                  <a:tcPr/>
                </a:tc>
              </a:tr>
              <a:tr h="162465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Доля обучающихся, подтвердивших свои знания и продолживших получение образования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100%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100%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3"/>
          <p:cNvSpPr>
            <a:spLocks noGrp="1"/>
          </p:cNvSpPr>
          <p:nvPr>
            <p:ph type="title"/>
          </p:nvPr>
        </p:nvSpPr>
        <p:spPr>
          <a:xfrm>
            <a:off x="285750" y="214313"/>
            <a:ext cx="8643938" cy="428605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l" eaLnBrk="1" hangingPunct="1">
              <a:lnSpc>
                <a:spcPct val="50000"/>
              </a:lnSpc>
            </a:pPr>
            <a:r>
              <a:rPr lang="ru-RU" altLang="ru-RU" sz="2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2800" dirty="0" smtClean="0">
                <a:solidFill>
                  <a:schemeClr val="accent3">
                    <a:lumMod val="75000"/>
                  </a:schemeClr>
                </a:solidFill>
              </a:rPr>
              <a:t>Кадровое обеспечение</a:t>
            </a:r>
            <a:endParaRPr lang="ru-RU" altLang="ru-RU" sz="14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4580" name="Текст 4"/>
          <p:cNvSpPr>
            <a:spLocks noGrp="1"/>
          </p:cNvSpPr>
          <p:nvPr>
            <p:ph type="body" idx="1"/>
          </p:nvPr>
        </p:nvSpPr>
        <p:spPr>
          <a:xfrm>
            <a:off x="457200" y="857232"/>
            <a:ext cx="4023360" cy="428628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ru-RU" altLang="ru-RU" dirty="0" smtClean="0">
                <a:solidFill>
                  <a:srgbClr val="002060"/>
                </a:solidFill>
              </a:rPr>
              <a:t>В школе работает  38 педагога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0" y="1428737"/>
            <a:ext cx="4572000" cy="2504319"/>
          </a:xfrm>
        </p:spPr>
        <p:txBody>
          <a:bodyPr>
            <a:noAutofit/>
          </a:bodyPr>
          <a:lstStyle/>
          <a:p>
            <a:pPr marL="252000" indent="-25200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Награждены: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Нагрудный знак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РТ «За заслуги в образовании» 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 чел.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(динамика +1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Грамотами МО и Н РТ –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чел.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(динамика +1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52000" indent="-252000">
              <a:buFont typeface="Wingdings" pitchFamily="2" charset="2"/>
              <a:buChar char="v"/>
              <a:defRPr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Грантополучатели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конкурса  «Лучший учитель  для детей с ОВЗ»  -  8 чел.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(динамика +2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4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52000" indent="-25200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1792201057"/>
              </p:ext>
            </p:extLst>
          </p:nvPr>
        </p:nvGraphicFramePr>
        <p:xfrm>
          <a:off x="4644008" y="1071543"/>
          <a:ext cx="4142833" cy="2571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92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68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6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9239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Кол-во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64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Доля молодых педагогов (до 30 лет)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28,9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64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Доля педагогов пенсионного возраста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26,3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2645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Средний возраст учителей</a:t>
                      </a: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800" dirty="0" smtClean="0"/>
                        <a:t>46лет</a:t>
                      </a:r>
                      <a:endParaRPr lang="ru-RU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500298" y="3714752"/>
            <a:ext cx="62151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lvl="0" indent="-252000" fontAlgn="auto">
              <a:spcBef>
                <a:spcPts val="70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Wingdings" pitchFamily="2" charset="2"/>
              <a:buChar char="v"/>
              <a:defRPr/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3717032"/>
            <a:ext cx="842968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indent="-25200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По квалификации: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Учителя  высшей кв. категории 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11 чел.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(28,9 %)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Учителя первой кв. категории 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18 чел.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(47,3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endPara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Имеют специальное тифлопедагогическое образование  -38 чел.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Педагог-логопед – 1чел.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Социальный педагог – 1чел.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Педагог-психолог – 1чел.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Прошли ПК по АФК 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Поволжском государственном университете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физической культуры, спорта и туризма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– 8 чел.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01122" cy="91045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Инновационная деятельность  педагогов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(наиболее значимые мероприятия)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1196752"/>
            <a:ext cx="8928992" cy="5472608"/>
          </a:xfrm>
        </p:spPr>
        <p:txBody>
          <a:bodyPr>
            <a:noAutofit/>
          </a:bodyPr>
          <a:lstStyle/>
          <a:p>
            <a:pPr marL="342900" lvl="0" indent="-342900" algn="just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2000" dirty="0" smtClean="0">
                <a:latin typeface="Times New Roman"/>
                <a:ea typeface="Calibri"/>
              </a:rPr>
              <a:t>Публикации статей </a:t>
            </a:r>
            <a:r>
              <a:rPr lang="ru-RU" sz="2000" dirty="0">
                <a:latin typeface="Times New Roman"/>
                <a:ea typeface="Calibri"/>
              </a:rPr>
              <a:t>в сборнике «Инклюзия в образовании», издательство УВО «Университет управления «ТИСБИ</a:t>
            </a:r>
            <a:r>
              <a:rPr lang="ru-RU" sz="2000" dirty="0" smtClean="0">
                <a:latin typeface="Times New Roman"/>
                <a:ea typeface="Calibri"/>
              </a:rPr>
              <a:t>», </a:t>
            </a:r>
            <a:r>
              <a:rPr lang="ru-RU" sz="2000" dirty="0" smtClean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Казанский педагогический </a:t>
            </a:r>
            <a:r>
              <a:rPr lang="ru-RU" sz="2000" dirty="0" smtClean="0">
                <a:latin typeface="Times New Roman"/>
                <a:ea typeface="Times New Roman"/>
              </a:rPr>
              <a:t>журнал</a:t>
            </a:r>
            <a:endParaRPr lang="ru-RU" sz="2000" dirty="0" smtClean="0">
              <a:latin typeface="Times New Roman"/>
              <a:ea typeface="Calibri"/>
            </a:endParaRPr>
          </a:p>
          <a:p>
            <a:pPr lvl="0">
              <a:buClr>
                <a:srgbClr val="FE8637"/>
              </a:buClr>
            </a:pPr>
            <a:r>
              <a:rPr lang="ru-RU" sz="2000" dirty="0" smtClean="0">
                <a:latin typeface="Times New Roman"/>
                <a:ea typeface="Calibri"/>
              </a:rPr>
              <a:t>Участие  во </a:t>
            </a:r>
            <a:r>
              <a:rPr lang="en-US" sz="2000" dirty="0" smtClean="0">
                <a:latin typeface="Times New Roman"/>
                <a:ea typeface="Calibri"/>
              </a:rPr>
              <a:t>II</a:t>
            </a:r>
            <a:r>
              <a:rPr lang="ru-RU" sz="2000" dirty="0" smtClean="0">
                <a:latin typeface="Times New Roman"/>
                <a:ea typeface="Calibri"/>
              </a:rPr>
              <a:t> Всероссийском  конкурсе  современных инновационных разработок «Педагог будущего»</a:t>
            </a:r>
          </a:p>
          <a:p>
            <a:pPr>
              <a:buClr>
                <a:srgbClr val="FE8637"/>
              </a:buClr>
            </a:pPr>
            <a:r>
              <a:rPr lang="ru-RU" sz="2000" dirty="0" smtClean="0">
                <a:latin typeface="Times New Roman"/>
                <a:ea typeface="Calibri"/>
              </a:rPr>
              <a:t>Участие </a:t>
            </a:r>
            <a:r>
              <a:rPr lang="ru-RU" sz="2000" dirty="0">
                <a:latin typeface="Times New Roman"/>
                <a:ea typeface="Calibri"/>
              </a:rPr>
              <a:t>в работе </a:t>
            </a:r>
            <a:r>
              <a:rPr lang="ru-RU" sz="2000" dirty="0" err="1">
                <a:latin typeface="Times New Roman"/>
                <a:ea typeface="Calibri"/>
              </a:rPr>
              <a:t>стажировочной</a:t>
            </a:r>
            <a:r>
              <a:rPr lang="ru-RU" sz="2000" dirty="0">
                <a:latin typeface="Times New Roman"/>
                <a:ea typeface="Calibri"/>
              </a:rPr>
              <a:t> площадки </a:t>
            </a:r>
            <a:r>
              <a:rPr lang="ru-RU" sz="2000" dirty="0" smtClean="0">
                <a:latin typeface="Times New Roman"/>
                <a:ea typeface="Calibri"/>
              </a:rPr>
              <a:t>«Инновационные </a:t>
            </a:r>
            <a:r>
              <a:rPr lang="ru-RU" sz="2000" dirty="0">
                <a:latin typeface="Times New Roman"/>
                <a:ea typeface="Calibri"/>
              </a:rPr>
              <a:t>технологии сопровождения детей с ОВЗ в инклюзивном образовательном пространстве», организованной лабораторией коррекционного и инклюзивного образования ГАОУ ДПО «ИРО РТ», </a:t>
            </a:r>
            <a:endParaRPr lang="ru-RU" sz="2000" dirty="0" smtClean="0">
              <a:latin typeface="Times New Roman"/>
              <a:ea typeface="Calibri"/>
            </a:endParaRPr>
          </a:p>
          <a:p>
            <a:pPr>
              <a:buClr>
                <a:srgbClr val="FE8637"/>
              </a:buClr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Участие в XVII Всероссийском педагогическом конкурсе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«Достижение цели» в номинации «Коррекционная педагогика»,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организованном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центром гражданского образования «Восхождение»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http://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civiledu.ru/result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buClr>
                <a:srgbClr val="FE8637"/>
              </a:buClr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Участие в Региональной XI научно-практической конференции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научного общества обучающихся с ОВЗ «Открывая мир» в номинации «Психолого-педагогические проблемы современного образования», организованная УВО «Университет управления «ТИСБИ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</a:t>
            </a:r>
            <a:endParaRPr lang="ru-RU" sz="2000" dirty="0">
              <a:latin typeface="Times New Roman"/>
              <a:ea typeface="Calibri"/>
            </a:endParaRPr>
          </a:p>
          <a:p>
            <a:pPr>
              <a:buClr>
                <a:srgbClr val="FE8637"/>
              </a:buClr>
            </a:pPr>
            <a:endParaRPr lang="ru-RU" dirty="0">
              <a:solidFill>
                <a:prstClr val="black"/>
              </a:solidFill>
              <a:latin typeface="Times New Roman"/>
              <a:ea typeface="Calibri"/>
            </a:endParaRPr>
          </a:p>
          <a:p>
            <a:endParaRPr lang="ru-RU" sz="1600" dirty="0" smtClean="0">
              <a:latin typeface="Times New Roman"/>
              <a:ea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543800" cy="3698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Кадровое обеспечение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95028" y="620688"/>
            <a:ext cx="7776864" cy="1951056"/>
          </a:xfrm>
        </p:spPr>
        <p:txBody>
          <a:bodyPr/>
          <a:lstStyle/>
          <a:p>
            <a:pPr lvl="0"/>
            <a:endParaRPr lang="ru-RU" sz="1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Грантополучатели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конкурса  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«Лучший учитель  для детей с ОВЗ» - 2021 г.  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Сергеева Н.О., учитель-дефектолог, 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Сафиуллина Л.Т., учитель-дефектолог</a:t>
            </a:r>
          </a:p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133599"/>
            <a:ext cx="3379415" cy="4175721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133599"/>
            <a:ext cx="3168352" cy="417572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2101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Контингент </a:t>
            </a:r>
            <a:r>
              <a:rPr lang="ru-RU" b="1" dirty="0" smtClean="0">
                <a:solidFill>
                  <a:schemeClr val="tx1"/>
                </a:solidFill>
              </a:rPr>
              <a:t>обучающихся:                              слепые и слабовидящие дети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(в том числе с умственной отсталостью)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1124744"/>
            <a:ext cx="7776864" cy="4680520"/>
          </a:xfrm>
        </p:spPr>
        <p:txBody>
          <a:bodyPr>
            <a:normAutofit/>
          </a:bodyPr>
          <a:lstStyle/>
          <a:p>
            <a:pPr algn="ctr"/>
            <a:endParaRPr lang="ru-RU" dirty="0" smtClean="0"/>
          </a:p>
          <a:p>
            <a:r>
              <a:rPr lang="ru-RU" b="1" dirty="0" smtClean="0"/>
              <a:t>На конец учебного </a:t>
            </a:r>
            <a:r>
              <a:rPr lang="ru-RU" b="1" dirty="0" smtClean="0"/>
              <a:t>периода</a:t>
            </a:r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b="1" dirty="0" smtClean="0"/>
              <a:t>Статус семей</a:t>
            </a:r>
            <a:endParaRPr lang="ru-RU" b="1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61230872"/>
              </p:ext>
            </p:extLst>
          </p:nvPr>
        </p:nvGraphicFramePr>
        <p:xfrm>
          <a:off x="611560" y="1988841"/>
          <a:ext cx="8064895" cy="3847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29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129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129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1297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12979"/>
              </a:tblGrid>
              <a:tr h="1368151">
                <a:tc>
                  <a:txBody>
                    <a:bodyPr/>
                    <a:lstStyle/>
                    <a:p>
                      <a:r>
                        <a:rPr lang="ru-RU" dirty="0" smtClean="0"/>
                        <a:t>Уровень образования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2018-2019</a:t>
                      </a:r>
                    </a:p>
                    <a:p>
                      <a:r>
                        <a:rPr lang="ru-RU" dirty="0" smtClean="0"/>
                        <a:t>учебный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2019-2020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учебный год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2020-2021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учебный год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полугодие 2021-2022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учебного 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74259">
                <a:tc>
                  <a:txBody>
                    <a:bodyPr/>
                    <a:lstStyle/>
                    <a:p>
                      <a:r>
                        <a:rPr lang="ru-RU" dirty="0" smtClean="0"/>
                        <a:t>НОО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65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63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78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72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34939">
                <a:tc>
                  <a:txBody>
                    <a:bodyPr/>
                    <a:lstStyle/>
                    <a:p>
                      <a:r>
                        <a:rPr lang="ru-RU" dirty="0" smtClean="0"/>
                        <a:t>ООО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75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75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62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63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34939">
                <a:tc>
                  <a:txBody>
                    <a:bodyPr/>
                    <a:lstStyle/>
                    <a:p>
                      <a:r>
                        <a:rPr lang="ru-RU" dirty="0" smtClean="0"/>
                        <a:t>СОО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14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17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15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13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34939"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154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155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155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148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="" xmlns:p14="http://schemas.microsoft.com/office/powerpoint/2010/main" val="1771173001"/>
              </p:ext>
            </p:extLst>
          </p:nvPr>
        </p:nvGraphicFramePr>
        <p:xfrm>
          <a:off x="996438" y="-2187624"/>
          <a:ext cx="8143932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60848"/>
            <a:ext cx="8064896" cy="3816424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</a:pPr>
            <a:r>
              <a:rPr lang="ru-RU" sz="2400" b="1" dirty="0" smtClean="0">
                <a:solidFill>
                  <a:prstClr val="black"/>
                </a:solidFill>
                <a:ea typeface="+mn-ea"/>
                <a:cs typeface="+mn-cs"/>
              </a:rPr>
              <a:t>Отчетные данные </a:t>
            </a:r>
            <a:r>
              <a:rPr lang="ru-RU" sz="2700" b="1" dirty="0" smtClean="0">
                <a:solidFill>
                  <a:prstClr val="black"/>
                </a:solidFill>
                <a:ea typeface="+mn-ea"/>
                <a:cs typeface="+mn-cs"/>
              </a:rPr>
              <a:t> за 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1 полугодие </a:t>
            </a:r>
            <a:r>
              <a:rPr lang="ru-RU" sz="2700" b="1" dirty="0" smtClean="0">
                <a:solidFill>
                  <a:prstClr val="black"/>
                </a:solidFill>
                <a:ea typeface="+mn-ea"/>
                <a:cs typeface="+mn-cs"/>
              </a:rPr>
              <a:t>2021-2022года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Средняя наполняемость классов -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человек</a:t>
            </a:r>
            <a:b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Групп продленного дня – 5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(средняя наполняемость 5 – 10 чел.)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Детей инвалидов -128 человек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Обучающихся по системе Брайля - 46 обучающихся</a:t>
            </a:r>
            <a:b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Обучающихся на дому - 25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обучающ</a:t>
            </a:r>
            <a:r>
              <a:rPr lang="ru-RU" sz="2400" dirty="0" smtClean="0">
                <a:solidFill>
                  <a:prstClr val="black"/>
                </a:solidFill>
                <a:ea typeface="+mn-ea"/>
                <a:cs typeface="+mn-cs"/>
              </a:rPr>
              <a:t>ихся</a:t>
            </a:r>
            <a:br>
              <a:rPr lang="ru-RU" sz="24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400" dirty="0" err="1" smtClean="0">
                <a:solidFill>
                  <a:prstClr val="black"/>
                </a:solidFill>
                <a:ea typeface="+mn-ea"/>
                <a:cs typeface="+mn-cs"/>
              </a:rPr>
              <a:t>Комплект-классов</a:t>
            </a:r>
            <a:r>
              <a:rPr lang="ru-RU" sz="2400" dirty="0" smtClean="0">
                <a:solidFill>
                  <a:prstClr val="black"/>
                </a:solidFill>
                <a:ea typeface="+mn-ea"/>
                <a:cs typeface="+mn-cs"/>
              </a:rPr>
              <a:t> – 17 </a:t>
            </a:r>
            <a:r>
              <a:rPr lang="ru-RU" sz="1600" dirty="0" smtClean="0">
                <a:solidFill>
                  <a:prstClr val="black"/>
                </a:solidFill>
                <a:ea typeface="+mn-ea"/>
                <a:cs typeface="+mn-cs"/>
              </a:rPr>
              <a:t>(в том числе 5 </a:t>
            </a:r>
            <a:r>
              <a:rPr lang="ru-RU" sz="1600" dirty="0" err="1" smtClean="0">
                <a:solidFill>
                  <a:prstClr val="black"/>
                </a:solidFill>
                <a:ea typeface="+mn-ea"/>
                <a:cs typeface="+mn-cs"/>
              </a:rPr>
              <a:t>кл</a:t>
            </a:r>
            <a:r>
              <a:rPr lang="ru-RU" sz="1600" dirty="0" smtClean="0">
                <a:solidFill>
                  <a:prstClr val="black"/>
                </a:solidFill>
                <a:ea typeface="+mn-ea"/>
                <a:cs typeface="+mn-cs"/>
              </a:rPr>
              <a:t>. для детей с </a:t>
            </a:r>
            <a:r>
              <a:rPr lang="ru-RU" sz="1600" dirty="0" err="1" smtClean="0">
                <a:solidFill>
                  <a:prstClr val="black"/>
                </a:solidFill>
                <a:ea typeface="+mn-ea"/>
                <a:cs typeface="+mn-cs"/>
              </a:rPr>
              <a:t>уо</a:t>
            </a:r>
            <a:r>
              <a:rPr lang="ru-RU" sz="1600" dirty="0" smtClean="0">
                <a:solidFill>
                  <a:prstClr val="black"/>
                </a:solidFill>
                <a:ea typeface="+mn-ea"/>
                <a:cs typeface="+mn-cs"/>
              </a:rPr>
              <a:t>)</a:t>
            </a:r>
            <a:endParaRPr lang="ru-RU" sz="1600" dirty="0"/>
          </a:p>
        </p:txBody>
      </p:sp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047" y="188640"/>
            <a:ext cx="392032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605867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3048</TotalTime>
  <Words>1217</Words>
  <Application>Microsoft Office PowerPoint</Application>
  <PresentationFormat>Экран (4:3)</PresentationFormat>
  <Paragraphs>417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Начальная</vt:lpstr>
      <vt:lpstr>  Государственное бюджетное общеобразовательное учреждение  «Казанская школа № 172  для детей с ограниченными возможностями здоровья»</vt:lpstr>
      <vt:lpstr>Нормативно-правовая база школы</vt:lpstr>
      <vt:lpstr>Показатели качества государственной услуги</vt:lpstr>
      <vt:lpstr>Показатели качества государственной услуги</vt:lpstr>
      <vt:lpstr> Кадровое обеспечение</vt:lpstr>
      <vt:lpstr>Инновационная деятельность  педагогов  (наиболее значимые мероприятия)</vt:lpstr>
      <vt:lpstr>Кадровое обеспечение</vt:lpstr>
      <vt:lpstr>Контингент обучающихся:                              слепые и слабовидящие дети  (в том числе с умственной отсталостью)</vt:lpstr>
      <vt:lpstr>Отчетные данные  за 1 полугодие 2021-2022года Средняя наполняемость классов - 9 человек Групп продленного дня – 5 (средняя наполняемость 5 – 10 чел.) Детей инвалидов -128 человек Обучающихся по системе Брайля - 46 обучающихся Обучающихся на дому - 25 обучающихся Комплект-классов – 17 (в том числе 5 кл. для детей с уо)</vt:lpstr>
      <vt:lpstr>ГИА – 2021 года</vt:lpstr>
      <vt:lpstr>Средний балл  ЕГЭ-11 за последние три года</vt:lpstr>
      <vt:lpstr>Высокобальники на ЕГЭ-11</vt:lpstr>
      <vt:lpstr>Средний балл ГВЭ –9 за  три года</vt:lpstr>
      <vt:lpstr>Олимпиадное движение</vt:lpstr>
      <vt:lpstr>ТРУДОУСТРОЙСТВО</vt:lpstr>
      <vt:lpstr>Воспитательная работа  (наиболее значимые мероприятия) </vt:lpstr>
      <vt:lpstr>Профориентационная работа</vt:lpstr>
      <vt:lpstr>Школьная инфраструктура</vt:lpstr>
      <vt:lpstr>Отчет об исполнении пфхд за 2021г.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Главбух</cp:lastModifiedBy>
  <cp:revision>183</cp:revision>
  <dcterms:created xsi:type="dcterms:W3CDTF">2016-07-21T10:39:28Z</dcterms:created>
  <dcterms:modified xsi:type="dcterms:W3CDTF">2022-03-14T13:32:40Z</dcterms:modified>
</cp:coreProperties>
</file>